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68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81C5D-2C56-4867-A048-3202A0986891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6D484-8AC4-4E71-877D-0E7EAB9B49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AD0E9-3B3D-4754-92CE-178A16636EA0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6916D-0DDB-4820-B06E-4915A0863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9F4F9-D72A-4F53-8A86-D7D5E31614C0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63DE-BE3F-4985-A1E2-7C68590F92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165BE-6297-4A7A-BC8C-92468EF01818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C1720-CD4F-43B4-92A6-5951BB911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37A82-F016-44B7-8C78-FB91DAF97763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8FB77D-1FD1-4C55-BDAF-10E32741C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3EFBC-5D72-462B-9748-6C138737CD4B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450A4-D366-4272-B4B9-631A835FD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17CCC-802A-4B5C-894A-1493085901E1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A9EDC-F66D-4F8C-9200-426B5C6BFB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DFE7E-E3B9-46FE-ACF6-727C9A8B8852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71B41-9B66-4450-A02B-94765092F6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D2CEE-AC6C-4D0C-8855-D63173836A56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54450-8579-4166-BF0E-D3172837C0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396E-002D-4258-A049-497A63872F11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DE022-0A21-4475-9CF2-CBCBEFD4AF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A8CAC-A591-4D79-80EC-3DDB24E4948F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9FD4-3987-4B6F-8A18-0448FF5DE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3779BD-CEFD-4B7A-9A6D-7FFCE402E6DD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824094-0A7C-4597-A017-F43682F16E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6824663" y="4437063"/>
            <a:ext cx="928687" cy="933450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314" name="TextBox 16"/>
          <p:cNvSpPr txBox="1">
            <a:spLocks noChangeArrowheads="1"/>
          </p:cNvSpPr>
          <p:nvPr/>
        </p:nvSpPr>
        <p:spPr bwMode="auto">
          <a:xfrm>
            <a:off x="6824663" y="4437063"/>
            <a:ext cx="160020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ВНИМАНИЕ!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 rot="5400000">
            <a:off x="1038492" y="4790109"/>
            <a:ext cx="261078" cy="162521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60350" y="719138"/>
            <a:ext cx="3790950" cy="123507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254000" sx="103000" sy="103000" algn="ctr" rotWithShape="0">
              <a:prstClr val="black">
                <a:alpha val="8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209607" y="889433"/>
            <a:ext cx="401590" cy="673561"/>
          </a:xfrm>
          <a:prstGeom prst="rect">
            <a:avLst/>
          </a:prstGeom>
        </p:spPr>
      </p:pic>
      <p:sp>
        <p:nvSpPr>
          <p:cNvPr id="13318" name="TextBox 12"/>
          <p:cNvSpPr txBox="1">
            <a:spLocks noChangeArrowheads="1"/>
          </p:cNvSpPr>
          <p:nvPr/>
        </p:nvSpPr>
        <p:spPr bwMode="auto">
          <a:xfrm>
            <a:off x="631825" y="692150"/>
            <a:ext cx="3419475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sz="1100" b="1" i="1">
                <a:latin typeface="Times New Roman" pitchFamily="18" charset="0"/>
                <a:cs typeface="Times New Roman" pitchFamily="18" charset="0"/>
              </a:rPr>
              <a:t>Кто имеет право на получение компенсации:</a:t>
            </a:r>
          </a:p>
          <a:p>
            <a:pPr>
              <a:spcAft>
                <a:spcPts val="600"/>
              </a:spcAft>
            </a:pPr>
            <a:r>
              <a:rPr lang="ru-RU" sz="11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i="1">
                <a:latin typeface="Times New Roman" pitchFamily="18" charset="0"/>
                <a:cs typeface="Times New Roman" pitchFamily="18" charset="0"/>
              </a:rPr>
              <a:t>семьи, среднедушевой доход которой ниже величины прожиточного минимума семьи в Новгородской области</a:t>
            </a:r>
          </a:p>
          <a:p>
            <a:pPr>
              <a:spcAft>
                <a:spcPts val="600"/>
              </a:spcAft>
            </a:pPr>
            <a:r>
              <a:rPr lang="ru-RU" sz="1100" i="1">
                <a:latin typeface="Times New Roman" pitchFamily="18" charset="0"/>
                <a:cs typeface="Times New Roman" pitchFamily="18" charset="0"/>
              </a:rPr>
              <a:t>семьи независимо от дохода на обучающихся, являющихся детьми-инвалидами</a:t>
            </a:r>
          </a:p>
        </p:txBody>
      </p:sp>
      <p:sp>
        <p:nvSpPr>
          <p:cNvPr id="13319" name="TextBox 13"/>
          <p:cNvSpPr txBox="1">
            <a:spLocks noChangeArrowheads="1"/>
          </p:cNvSpPr>
          <p:nvPr/>
        </p:nvSpPr>
        <p:spPr bwMode="auto">
          <a:xfrm>
            <a:off x="0" y="115888"/>
            <a:ext cx="99060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libri" pitchFamily="34" charset="0"/>
              </a:rPr>
              <a:t>Предоставление компенсационных выплат на питание с 1 января 2020 года</a:t>
            </a:r>
          </a:p>
        </p:txBody>
      </p:sp>
      <p:sp>
        <p:nvSpPr>
          <p:cNvPr id="13320" name="TextBox 18"/>
          <p:cNvSpPr txBox="1">
            <a:spLocks noChangeArrowheads="1"/>
          </p:cNvSpPr>
          <p:nvPr/>
        </p:nvSpPr>
        <p:spPr bwMode="auto">
          <a:xfrm>
            <a:off x="6032500" y="588963"/>
            <a:ext cx="34163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>
                <a:latin typeface="Times New Roman" pitchFamily="18" charset="0"/>
                <a:cs typeface="Times New Roman" pitchFamily="18" charset="0"/>
              </a:rPr>
              <a:t>Какие документы нужно предоставить:</a:t>
            </a:r>
          </a:p>
        </p:txBody>
      </p:sp>
      <p:sp>
        <p:nvSpPr>
          <p:cNvPr id="13321" name="TextBox 19"/>
          <p:cNvSpPr txBox="1">
            <a:spLocks noChangeArrowheads="1"/>
          </p:cNvSpPr>
          <p:nvPr/>
        </p:nvSpPr>
        <p:spPr bwMode="auto">
          <a:xfrm>
            <a:off x="209550" y="3611563"/>
            <a:ext cx="28305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>
                <a:latin typeface="Times New Roman" pitchFamily="18" charset="0"/>
                <a:cs typeface="Times New Roman" pitchFamily="18" charset="0"/>
              </a:rPr>
              <a:t>Как получить компенсацию: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 r="78113"/>
          <a:stretch/>
        </p:blipFill>
        <p:spPr>
          <a:xfrm>
            <a:off x="882120" y="4111409"/>
            <a:ext cx="394473" cy="612158"/>
          </a:xfrm>
          <a:prstGeom prst="rect">
            <a:avLst/>
          </a:prstGeom>
        </p:spPr>
      </p:pic>
      <p:sp>
        <p:nvSpPr>
          <p:cNvPr id="30" name="Скругленный прямоугольник 29"/>
          <p:cNvSpPr/>
          <p:nvPr/>
        </p:nvSpPr>
        <p:spPr>
          <a:xfrm>
            <a:off x="349250" y="4722813"/>
            <a:ext cx="1552575" cy="50006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Обратиться с заявлением и пактом документов</a:t>
            </a:r>
            <a:endParaRPr lang="ru-RU" sz="1100" b="1" dirty="0"/>
          </a:p>
        </p:txBody>
      </p:sp>
      <p:sp>
        <p:nvSpPr>
          <p:cNvPr id="31" name="Стрелка вправо 30"/>
          <p:cNvSpPr/>
          <p:nvPr/>
        </p:nvSpPr>
        <p:spPr>
          <a:xfrm>
            <a:off x="1947863" y="4757738"/>
            <a:ext cx="341312" cy="4318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346325" y="5070475"/>
            <a:ext cx="1554163" cy="50006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МФЦ</a:t>
            </a:r>
            <a:endParaRPr lang="ru-RU" sz="1100" b="1" dirty="0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346325" y="4365625"/>
            <a:ext cx="1554163" cy="64135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ГОКУ «Центр по  предоставлению социальных выплат»</a:t>
            </a:r>
            <a:endParaRPr lang="ru-RU" sz="1100" b="1" dirty="0"/>
          </a:p>
        </p:txBody>
      </p:sp>
      <p:sp>
        <p:nvSpPr>
          <p:cNvPr id="34" name="Стрелка вправо 33"/>
          <p:cNvSpPr/>
          <p:nvPr/>
        </p:nvSpPr>
        <p:spPr>
          <a:xfrm>
            <a:off x="3944938" y="4757738"/>
            <a:ext cx="341312" cy="4318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4318000" y="4646613"/>
            <a:ext cx="1552575" cy="57626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Получить уведомление о назначении компенсации </a:t>
            </a:r>
            <a:endParaRPr lang="ru-RU" sz="1100" b="1" dirty="0"/>
          </a:p>
        </p:txBody>
      </p:sp>
      <p:sp>
        <p:nvSpPr>
          <p:cNvPr id="36" name="Стрелка вправо 35"/>
          <p:cNvSpPr/>
          <p:nvPr/>
        </p:nvSpPr>
        <p:spPr>
          <a:xfrm>
            <a:off x="5907088" y="4722813"/>
            <a:ext cx="341312" cy="43338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248400" y="4652963"/>
            <a:ext cx="1552575" cy="57626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Предоставить уведомление в школу</a:t>
            </a:r>
            <a:endParaRPr lang="ru-RU" sz="1100" b="1" dirty="0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8270875" y="4437063"/>
            <a:ext cx="1552575" cy="1036637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Компенсация перечисляется ежемесячно  </a:t>
            </a:r>
            <a:br>
              <a:rPr lang="ru-RU" sz="1100" b="1" dirty="0"/>
            </a:br>
            <a:r>
              <a:rPr lang="ru-RU" sz="1100" b="1" dirty="0"/>
              <a:t>до 25 числа</a:t>
            </a:r>
          </a:p>
        </p:txBody>
      </p:sp>
      <p:sp>
        <p:nvSpPr>
          <p:cNvPr id="39" name="Стрелка вправо 38"/>
          <p:cNvSpPr/>
          <p:nvPr/>
        </p:nvSpPr>
        <p:spPr>
          <a:xfrm>
            <a:off x="7859713" y="4740275"/>
            <a:ext cx="341312" cy="4318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60350" y="5876925"/>
            <a:ext cx="2963863" cy="82073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Родители самостоятельно оплачивают </a:t>
            </a:r>
            <a:r>
              <a:rPr lang="ru-RU" sz="1100" b="1" dirty="0"/>
              <a:t>питание в соответствии правилами, утвержденными в учебной организации</a:t>
            </a:r>
            <a:endParaRPr lang="ru-RU" sz="1100" b="1" dirty="0"/>
          </a:p>
        </p:txBody>
      </p:sp>
      <p:sp>
        <p:nvSpPr>
          <p:cNvPr id="13334" name="TextBox 41"/>
          <p:cNvSpPr txBox="1">
            <a:spLocks noChangeArrowheads="1"/>
          </p:cNvSpPr>
          <p:nvPr/>
        </p:nvSpPr>
        <p:spPr bwMode="auto">
          <a:xfrm>
            <a:off x="250825" y="2058988"/>
            <a:ext cx="28321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>
                <a:latin typeface="Times New Roman" pitchFamily="18" charset="0"/>
                <a:cs typeface="Times New Roman" pitchFamily="18" charset="0"/>
              </a:rPr>
              <a:t>Какой размер компенсации: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8900" y="2336800"/>
            <a:ext cx="3856038" cy="1384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i="1" dirty="0">
                <a:latin typeface="+mn-lt"/>
                <a:cs typeface="+mn-cs"/>
              </a:rPr>
              <a:t>«Размер </a:t>
            </a:r>
            <a:r>
              <a:rPr lang="ru-RU" sz="1050" i="1" dirty="0">
                <a:latin typeface="+mn-lt"/>
                <a:cs typeface="+mn-cs"/>
              </a:rPr>
              <a:t>компенсации на питание определяется из расчета </a:t>
            </a:r>
            <a:r>
              <a:rPr lang="ru-RU" sz="1050" b="1" i="1" dirty="0">
                <a:latin typeface="+mn-lt"/>
                <a:cs typeface="+mn-cs"/>
              </a:rPr>
              <a:t>45 рублей в учебный день </a:t>
            </a:r>
            <a:r>
              <a:rPr lang="ru-RU" sz="1050" i="1" dirty="0">
                <a:latin typeface="+mn-lt"/>
                <a:cs typeface="+mn-cs"/>
              </a:rPr>
              <a:t>на одного обучающегося. При этом для обучающихся, посещающих общеобразовательную организацию, размер компенсации на питание </a:t>
            </a:r>
            <a:r>
              <a:rPr lang="ru-RU" sz="1050" b="1" i="1" dirty="0">
                <a:latin typeface="+mn-lt"/>
                <a:cs typeface="+mn-cs"/>
              </a:rPr>
              <a:t>не должен превышать фактические расходы</a:t>
            </a:r>
            <a:r>
              <a:rPr lang="ru-RU" sz="1050" i="1" dirty="0">
                <a:latin typeface="+mn-lt"/>
                <a:cs typeface="+mn-cs"/>
              </a:rPr>
              <a:t> на питание обучающегося</a:t>
            </a:r>
            <a:r>
              <a:rPr lang="ru-RU" sz="1050" i="1" dirty="0">
                <a:latin typeface="+mn-lt"/>
                <a:cs typeface="+mn-cs"/>
              </a:rPr>
              <a:t>.»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i="1" dirty="0">
                <a:latin typeface="+mn-lt"/>
                <a:cs typeface="+mn-cs"/>
              </a:rPr>
              <a:t> статья 5 областного закона от 09.12.2019 № 493-ОЗ</a:t>
            </a:r>
            <a:endParaRPr lang="ru-RU" sz="1050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50" i="1" dirty="0">
              <a:latin typeface="+mn-lt"/>
              <a:cs typeface="+mn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371975" y="938213"/>
            <a:ext cx="2397125" cy="515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rgbClr val="F04942"/>
                </a:solidFill>
                <a:latin typeface="+mn-lt"/>
                <a:cs typeface="+mn-cs"/>
              </a:rPr>
              <a:t>Для назначения компенсации на обучающегося из малообеспеченной семьи</a:t>
            </a:r>
            <a:endParaRPr lang="ru-RU" sz="1050" b="1" dirty="0">
              <a:solidFill>
                <a:srgbClr val="F04942"/>
              </a:solidFill>
              <a:latin typeface="+mn-lt"/>
              <a:cs typeface="+mn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426325" y="985838"/>
            <a:ext cx="2397125" cy="374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b="1" dirty="0">
                <a:solidFill>
                  <a:srgbClr val="F04942"/>
                </a:solidFill>
                <a:latin typeface="+mn-lt"/>
                <a:cs typeface="+mn-cs"/>
              </a:rPr>
              <a:t>Для назначения компенсации на </a:t>
            </a:r>
            <a:br>
              <a:rPr lang="ru-RU" sz="1050" b="1" dirty="0">
                <a:solidFill>
                  <a:srgbClr val="F04942"/>
                </a:solidFill>
                <a:latin typeface="+mn-lt"/>
                <a:cs typeface="+mn-cs"/>
              </a:rPr>
            </a:br>
            <a:r>
              <a:rPr lang="ru-RU" sz="1050" b="1" dirty="0">
                <a:solidFill>
                  <a:srgbClr val="F04942"/>
                </a:solidFill>
                <a:latin typeface="+mn-lt"/>
                <a:cs typeface="+mn-cs"/>
              </a:rPr>
              <a:t>ребенка-инвалида</a:t>
            </a:r>
            <a:endParaRPr lang="ru-RU" sz="1050" b="1" dirty="0">
              <a:solidFill>
                <a:srgbClr val="F04942"/>
              </a:solidFill>
              <a:latin typeface="+mn-lt"/>
              <a:cs typeface="+mn-cs"/>
            </a:endParaRPr>
          </a:p>
        </p:txBody>
      </p:sp>
      <p:sp>
        <p:nvSpPr>
          <p:cNvPr id="13338" name="TextBox 45"/>
          <p:cNvSpPr txBox="1">
            <a:spLocks noChangeArrowheads="1"/>
          </p:cNvSpPr>
          <p:nvPr/>
        </p:nvSpPr>
        <p:spPr bwMode="auto">
          <a:xfrm>
            <a:off x="4160838" y="1397000"/>
            <a:ext cx="2808287" cy="278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1) копия документа, удостоверяющего личность заявителя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2) копии свидетельств о рождении (усыновлении) детей, свидетельства о браке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3) копия документа, подтверждающего регистрацию в системе индивидуального (персонифицированного) учета заявителя и членов его семьи </a:t>
            </a:r>
            <a:r>
              <a:rPr lang="ru-RU" sz="1000" i="1">
                <a:latin typeface="Calibri" pitchFamily="34" charset="0"/>
              </a:rPr>
              <a:t>(СНИЛС)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4) письменные согласие на обработку персональных данных заявителя и членов его семьи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5) документы, подтверждающие наличие доходов у заявителя, включая членов его семьи, либо их отсутствие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6) справка, выдаваемая муниципальной образовательной организацией, подтверждающая обучение ребенка в муниципальной образовательной организации</a:t>
            </a:r>
          </a:p>
        </p:txBody>
      </p:sp>
      <p:sp>
        <p:nvSpPr>
          <p:cNvPr id="13339" name="TextBox 46"/>
          <p:cNvSpPr txBox="1">
            <a:spLocks noChangeArrowheads="1"/>
          </p:cNvSpPr>
          <p:nvPr/>
        </p:nvSpPr>
        <p:spPr bwMode="auto">
          <a:xfrm>
            <a:off x="7196138" y="1341438"/>
            <a:ext cx="2709862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1) копия документа, удостоверяющего личность заявителя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2) копия свидетельства о рождении ребенка-инвалида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3) копия документа, подтверждающего регистрацию в системе индивидуального (персонифицированного) учета ребенка-инвалида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4) письменные согласие на обработку персональных данных заявителя и ребенка-инвалида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5) справка федерального государственного учреждения медико-социальной экспертизы, подтверждающая факт установления категории «ребенок-инвалид»</a:t>
            </a:r>
          </a:p>
          <a:p>
            <a:pPr algn="just">
              <a:lnSpc>
                <a:spcPts val="1000"/>
              </a:lnSpc>
              <a:spcAft>
                <a:spcPts val="600"/>
              </a:spcAft>
            </a:pPr>
            <a:r>
              <a:rPr lang="ru-RU" sz="1000">
                <a:latin typeface="Calibri" pitchFamily="34" charset="0"/>
              </a:rPr>
              <a:t>6) справка, выдаваемая муниципальной образовательной организацией, подтверждающая обучение ребенка в муниципальной образовательной организации</a:t>
            </a:r>
          </a:p>
        </p:txBody>
      </p:sp>
      <p:sp>
        <p:nvSpPr>
          <p:cNvPr id="13340" name="TextBox 47"/>
          <p:cNvSpPr txBox="1">
            <a:spLocks noChangeArrowheads="1"/>
          </p:cNvSpPr>
          <p:nvPr/>
        </p:nvSpPr>
        <p:spPr bwMode="auto">
          <a:xfrm>
            <a:off x="4448175" y="5589588"/>
            <a:ext cx="28305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 i="1">
                <a:latin typeface="Times New Roman" pitchFamily="18" charset="0"/>
                <a:cs typeface="Times New Roman" pitchFamily="18" charset="0"/>
              </a:rPr>
              <a:t>Куда обратиться за консультацией:</a:t>
            </a:r>
          </a:p>
        </p:txBody>
      </p:sp>
      <p:sp>
        <p:nvSpPr>
          <p:cNvPr id="13342" name="TextBox 49"/>
          <p:cNvSpPr txBox="1">
            <a:spLocks noChangeArrowheads="1"/>
          </p:cNvSpPr>
          <p:nvPr/>
        </p:nvSpPr>
        <p:spPr bwMode="auto">
          <a:xfrm>
            <a:off x="4376738" y="5876925"/>
            <a:ext cx="27019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1000"/>
              </a:lnSpc>
              <a:spcAft>
                <a:spcPts val="600"/>
              </a:spcAft>
            </a:pPr>
            <a:r>
              <a:rPr lang="ru-RU" sz="1000"/>
              <a:t>Отдел социальной защиты Чудовскоко района</a:t>
            </a:r>
          </a:p>
          <a:p>
            <a:pPr algn="just">
              <a:lnSpc>
                <a:spcPts val="1000"/>
              </a:lnSpc>
            </a:pPr>
            <a:r>
              <a:rPr lang="ru-RU" sz="1000">
                <a:latin typeface="Calibri" pitchFamily="34" charset="0"/>
              </a:rPr>
              <a:t>Адрес: </a:t>
            </a:r>
            <a:r>
              <a:rPr lang="ru-RU" sz="1000"/>
              <a:t>г.Чудово ул., Титова, д.21</a:t>
            </a:r>
          </a:p>
          <a:p>
            <a:pPr algn="just">
              <a:lnSpc>
                <a:spcPts val="1000"/>
              </a:lnSpc>
            </a:pPr>
            <a:r>
              <a:rPr lang="ru-RU" sz="1000">
                <a:latin typeface="Calibri" pitchFamily="34" charset="0"/>
              </a:rPr>
              <a:t>Тел. 8( 816 65) 54-880, 54-971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289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Calibri</vt:lpstr>
      <vt:lpstr>Arial</vt:lpstr>
      <vt:lpstr>Times New Roman</vt:lpstr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Вересова Л.В.</dc:creator>
  <cp:lastModifiedBy>Таня</cp:lastModifiedBy>
  <cp:revision>10</cp:revision>
  <cp:lastPrinted>2019-12-24T11:33:17Z</cp:lastPrinted>
  <dcterms:created xsi:type="dcterms:W3CDTF">2019-12-24T09:37:56Z</dcterms:created>
  <dcterms:modified xsi:type="dcterms:W3CDTF">2019-12-25T07:17:50Z</dcterms:modified>
</cp:coreProperties>
</file>